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0"/>
  </p:notesMasterIdLst>
  <p:sldIdLst>
    <p:sldId id="861" r:id="rId2"/>
    <p:sldId id="1201" r:id="rId3"/>
    <p:sldId id="1202" r:id="rId4"/>
    <p:sldId id="1194" r:id="rId5"/>
    <p:sldId id="1200" r:id="rId6"/>
    <p:sldId id="1203" r:id="rId7"/>
    <p:sldId id="1205" r:id="rId8"/>
    <p:sldId id="1204" r:id="rId9"/>
  </p:sldIdLst>
  <p:sldSz cx="9144000" cy="5715000" type="screen16x10"/>
  <p:notesSz cx="6724650" cy="9866313"/>
  <p:defaultTextStyle>
    <a:defPPr>
      <a:defRPr lang="en-A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5pPr>
    <a:lvl6pPr marL="22860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6pPr>
    <a:lvl7pPr marL="27432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7pPr>
    <a:lvl8pPr marL="32004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8pPr>
    <a:lvl9pPr marL="3657600" algn="l" defTabSz="457200" rtl="0" eaLnBrk="1" latinLnBrk="0" hangingPunct="1">
      <a:defRPr kern="1200">
        <a:solidFill>
          <a:schemeClr val="tx1"/>
        </a:solidFill>
        <a:latin typeface="Arial" pitchFamily="-102" charset="0"/>
        <a:ea typeface="Arial" pitchFamily="-102" charset="0"/>
        <a:cs typeface="Arial" pitchFamily="-102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180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clrMode="gray"/>
  <p:clrMru>
    <a:srgbClr val="FFFF66"/>
    <a:srgbClr val="FF965E"/>
    <a:srgbClr val="78E1B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25E5076-3810-47DD-B79F-674D7AD40C01}" styleName="Dark Style 1 - Accent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wholeTbl>
    <a:band1H>
      <a:tcStyle>
        <a:tcBdr/>
        <a:fill>
          <a:solidFill>
            <a:schemeClr val="accent1">
              <a:shade val="60000"/>
            </a:schemeClr>
          </a:solidFill>
        </a:fill>
      </a:tcStyle>
    </a:band1H>
    <a:band1V>
      <a:tcStyle>
        <a:tcBdr/>
        <a:fill>
          <a:solidFill>
            <a:schemeClr val="accent1">
              <a:shade val="6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accent1">
              <a:shade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accent1">
              <a:shade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accent1">
              <a:shade val="4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46F890A9-2807-4EBB-B81D-B2AA78EC7F39}" styleName="Dark Style 2 - Accent 5/Accent 6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  <a:tblStyle styleId="{5202B0CA-FC54-4496-8BCA-5EF66A818D29}" styleName="Dark Style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E8034E78-7F5D-4C2E-B375-FC64B27BC917}" styleName="Dark Style 1">
    <a:wholeTbl>
      <a:tcTxStyle>
        <a:fontRef idx="minor">
          <a:scrgbClr r="0" g="0" b="0"/>
        </a:fontRef>
        <a:schemeClr val="lt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>
          <a:left>
            <a:ln w="25400" cmpd="sng">
              <a:solidFill>
                <a:schemeClr val="lt1"/>
              </a:solidFill>
            </a:ln>
          </a:left>
        </a:tcBdr>
        <a:fill>
          <a:solidFill>
            <a:schemeClr val="dk1">
              <a:tint val="60000"/>
            </a:schemeClr>
          </a:solidFill>
        </a:fill>
      </a:tcStyle>
    </a:lastCol>
    <a:firstCol>
      <a:tcTxStyle b="on"/>
      <a:tcStyle>
        <a:tcBdr>
          <a:right>
            <a:ln w="25400" cmpd="sng">
              <a:solidFill>
                <a:schemeClr val="lt1"/>
              </a:solidFill>
            </a:ln>
          </a:right>
        </a:tcBdr>
        <a:fill>
          <a:solidFill>
            <a:schemeClr val="dk1">
              <a:tint val="60000"/>
            </a:schemeClr>
          </a:solidFill>
        </a:fill>
      </a:tcStyle>
    </a:firstCol>
    <a:lastRow>
      <a:tcTxStyle b="on"/>
      <a:tcStyle>
        <a:tcBdr>
          <a:top>
            <a:ln w="25400" cmpd="sng">
              <a:solidFill>
                <a:schemeClr val="lt1"/>
              </a:solidFill>
            </a:ln>
          </a:top>
        </a:tcBdr>
        <a:fill>
          <a:solidFill>
            <a:schemeClr val="dk1">
              <a:tint val="60000"/>
            </a:schemeClr>
          </a:solidFill>
        </a:fill>
      </a:tcStyle>
    </a:lastRow>
    <a:seCell>
      <a:tcStyle>
        <a:tcBdr>
          <a:left>
            <a:ln>
              <a:noFill/>
            </a:ln>
          </a:left>
        </a:tcBdr>
      </a:tcStyle>
    </a:seCell>
    <a:swCell>
      <a:tcStyle>
        <a:tcBdr>
          <a:right>
            <a:ln>
              <a:noFill/>
            </a:ln>
          </a:right>
        </a:tcBdr>
      </a:tcStyle>
    </a:swCell>
    <a:firstRow>
      <a:tcTxStyle b="on"/>
      <a:tcStyle>
        <a:tcBdr>
          <a:bottom>
            <a:ln w="254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  <a:neCell>
      <a:tcStyle>
        <a:tcBdr>
          <a:left>
            <a:ln>
              <a:noFill/>
            </a:ln>
          </a:left>
        </a:tcBdr>
      </a:tcStyle>
    </a:neCell>
    <a:nwCell>
      <a:tcStyle>
        <a:tcBdr>
          <a:right>
            <a:ln>
              <a:noFill/>
            </a:ln>
          </a:right>
        </a:tcBdr>
      </a:tcStyle>
    </a:nwCel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2978" autoAdjust="0"/>
    <p:restoredTop sz="72400" autoAdjust="0"/>
  </p:normalViewPr>
  <p:slideViewPr>
    <p:cSldViewPr>
      <p:cViewPr varScale="1">
        <p:scale>
          <a:sx n="186" d="100"/>
          <a:sy n="186" d="100"/>
        </p:scale>
        <p:origin x="3072" y="200"/>
      </p:cViewPr>
      <p:guideLst>
        <p:guide orient="horz" pos="180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08413" y="0"/>
            <a:ext cx="2914650" cy="49371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DE2877-BD95-1343-A552-BA2868463D4E}" type="datetimeFigureOut">
              <a:rPr lang="en-US" smtClean="0"/>
              <a:pPr/>
              <a:t>6/10/22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03225" y="739775"/>
            <a:ext cx="5918200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100" y="4686300"/>
            <a:ext cx="5378450" cy="44402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08413" y="9371013"/>
            <a:ext cx="2914650" cy="49371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F6008AE-3493-5D48-A245-434CAFCA04E8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AU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1474985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060084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0470646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406051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5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788084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627169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7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24275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A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3F6008AE-3493-5D48-A245-434CAFCA04E8}" type="slidenum">
              <a:rPr lang="en-US" smtClean="0"/>
              <a:pPr/>
              <a:t>8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106919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775355"/>
            <a:ext cx="7772400" cy="1225021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38500"/>
            <a:ext cx="6400800" cy="14605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A6EF6CD-5A05-AD49-B453-FBC4F6F6C8B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AD686B7-1218-2B4E-BF52-FE29B0DD9F2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28865"/>
            <a:ext cx="2057400" cy="4876271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28865"/>
            <a:ext cx="6019800" cy="4876271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0908E64-6402-D945-8D5A-2A600D887B38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F7596F-CC43-3D4E-BDDF-B35BA1640C1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672417"/>
            <a:ext cx="7772400" cy="1135063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422261"/>
            <a:ext cx="7772400" cy="1250156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ED6E1C-AFDE-7C44-81F1-DA6F2762B46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333500"/>
            <a:ext cx="4038600" cy="377163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E9C4E8D-7F34-0E4E-B530-8998D6EAF250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79261"/>
            <a:ext cx="4040188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812396"/>
            <a:ext cx="4040188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279261"/>
            <a:ext cx="4041775" cy="53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812396"/>
            <a:ext cx="4041775" cy="329274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D13D45-15DE-0B4F-AE48-A428CF08051C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D05FB2D-7AD0-0C46-9D56-1F21D58EE3A4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CE1F094-7F9F-E94D-A8E9-4611D1C305D6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27542"/>
            <a:ext cx="3008313" cy="968375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27542"/>
            <a:ext cx="5111750" cy="48775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195917"/>
            <a:ext cx="3008313" cy="390921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D7EC3E1-6F08-2D4D-81E1-165613FF145F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000500"/>
            <a:ext cx="5486400" cy="47228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510646"/>
            <a:ext cx="5486400" cy="34290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472782"/>
            <a:ext cx="5486400" cy="6707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200F1C7-C8AA-6447-B063-AB7C7FA3A957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28600"/>
            <a:ext cx="8229600" cy="952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333500"/>
            <a:ext cx="8229600" cy="3771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AU"/>
              <a:t>Click to edit Master text styles</a:t>
            </a:r>
          </a:p>
          <a:p>
            <a:pPr lvl="1"/>
            <a:r>
              <a:rPr lang="en-AU"/>
              <a:t>Second level</a:t>
            </a:r>
          </a:p>
          <a:p>
            <a:pPr lvl="2"/>
            <a:r>
              <a:rPr lang="en-AU"/>
              <a:t>Third level</a:t>
            </a:r>
          </a:p>
          <a:p>
            <a:pPr lvl="3"/>
            <a:r>
              <a:rPr lang="en-AU"/>
              <a:t>Fourth level</a:t>
            </a:r>
          </a:p>
          <a:p>
            <a:pPr lvl="4"/>
            <a:r>
              <a:rPr lang="en-AU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5203825"/>
            <a:ext cx="2895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endParaRPr lang="en-AU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5203825"/>
            <a:ext cx="2133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Arial" pitchFamily="-102" charset="0"/>
                <a:ea typeface="Arial" pitchFamily="-102" charset="0"/>
                <a:cs typeface="Arial" pitchFamily="-102" charset="0"/>
              </a:defRPr>
            </a:lvl1pPr>
          </a:lstStyle>
          <a:p>
            <a:pPr>
              <a:defRPr/>
            </a:pPr>
            <a:fld id="{E3E1DF86-46F4-9A4D-8002-DFA2F827E7C5}" type="slidenum">
              <a:rPr lang="en-AU"/>
              <a:pPr>
                <a:defRPr/>
              </a:pPr>
              <a:t>‹#›</a:t>
            </a:fld>
            <a:endParaRPr lang="en-A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  <p:sldLayoutId id="2147483690" r:id="rId2"/>
    <p:sldLayoutId id="2147483691" r:id="rId3"/>
    <p:sldLayoutId id="2147483692" r:id="rId4"/>
    <p:sldLayoutId id="2147483693" r:id="rId5"/>
    <p:sldLayoutId id="2147483694" r:id="rId6"/>
    <p:sldLayoutId id="2147483695" r:id="rId7"/>
    <p:sldLayoutId id="2147483696" r:id="rId8"/>
    <p:sldLayoutId id="2147483697" r:id="rId9"/>
    <p:sldLayoutId id="2147483698" r:id="rId10"/>
    <p:sldLayoutId id="214748369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-102" charset="0"/>
          <a:ea typeface="Arial" pitchFamily="-102" charset="0"/>
          <a:cs typeface="Arial" pitchFamily="-102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3"/>
          <p:cNvSpPr txBox="1">
            <a:spLocks noChangeArrowheads="1"/>
          </p:cNvSpPr>
          <p:nvPr/>
        </p:nvSpPr>
        <p:spPr bwMode="auto">
          <a:xfrm>
            <a:off x="0" y="481236"/>
            <a:ext cx="9144000" cy="4099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4400" kern="0" dirty="0">
                <a:solidFill>
                  <a:srgbClr val="FFFF00"/>
                </a:solidFill>
                <a:latin typeface="+mn-lt"/>
                <a:ea typeface="+mn-ea"/>
                <a:cs typeface="+mn-cs"/>
              </a:rPr>
              <a:t>1 Timothy 4:1-16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i="1" kern="0" dirty="0">
                <a:solidFill>
                  <a:srgbClr val="FFFF00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(English Standard Version)</a:t>
            </a: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US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endParaRPr lang="en-AU" sz="4400" kern="0" dirty="0">
              <a:solidFill>
                <a:srgbClr val="FFFF00"/>
              </a:solidFill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561445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470898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Now the Spirit expressly says that in later times some will depart from the faith by devoting themselves to deceitful spirits and teachings of demons,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through the insincerity of liars whose consciences are seared,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who forbid marriage and require abstinence from foods that God created to be received with thanksgiving by those who believe and know the truth.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everything created by God is good, and nothing is to be rejected if it is received with thanksgiving,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it is made holy by the word of God and prayer.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63422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If you put these things before the brothers, you will be a good servant of Christ Jesus, being trained in the words of the faith and of the good doctrine that you have followed.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7 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Have nothing to do with irreverent, silly myths.  Rather train yourself for godliness;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8 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while bodily training is of some value, godliness is of value in every way, as it holds promise for the present life and also for the life to come.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9 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The saying is trustworthy and deserving of full acceptance.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10 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For to this end we toil and strive, because we have our hope set on the living God, who is the Saviour of all people, especially of those who believe.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009382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4"/>
          <p:cNvSpPr txBox="1">
            <a:spLocks noChangeArrowheads="1"/>
          </p:cNvSpPr>
          <p:nvPr/>
        </p:nvSpPr>
        <p:spPr bwMode="auto">
          <a:xfrm>
            <a:off x="16064" y="10324"/>
            <a:ext cx="9144000" cy="517064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prstTxWarp prst="textNoShape">
              <a:avLst/>
            </a:prstTxWarp>
            <a:spAutoFit/>
          </a:bodyPr>
          <a:lstStyle/>
          <a:p>
            <a:pPr indent="152400"/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11 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Command and teach these things.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12 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Let no one despise you for your youth, but set the believers an example in speech, in conduct, in love, in faith, in purity.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13 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Until I come, devote yourself to the public reading of Scripture, to exhortation, to teaching.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14 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Do not neglect the gift you have, which was given you by prophecy when the council of elders laid their hands on you.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15 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Practice these things, immerse yourself in them, so that all may see your progress.  </a:t>
            </a:r>
            <a:r>
              <a:rPr lang="en-AU" sz="3000" b="1" baseline="30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16 </a:t>
            </a:r>
            <a:r>
              <a:rPr lang="en-AU" sz="3000" dirty="0">
                <a:solidFill>
                  <a:schemeClr val="bg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Keep a close watch on yourself and on the teaching.  Persist in this, for by so doing you will save both yourself and your hearers.</a:t>
            </a:r>
            <a:r>
              <a:rPr lang="en-AU" sz="3000" dirty="0">
                <a:solidFill>
                  <a:schemeClr val="bg1"/>
                </a:solidFill>
              </a:rPr>
              <a:t> </a:t>
            </a:r>
            <a:endParaRPr lang="en-AU" sz="30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2283083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beneficial in every way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467544" y="455817"/>
            <a:ext cx="8136904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against wrong doctrine.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self-delusion of sin convinces a person “If it seems right to me, it must be right”...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guards against this.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951EA-ECD0-CA1F-30F1-CA3BED7C75E4}"/>
              </a:ext>
            </a:extLst>
          </p:cNvPr>
          <p:cNvSpPr txBox="1"/>
          <p:nvPr/>
        </p:nvSpPr>
        <p:spPr>
          <a:xfrm>
            <a:off x="466434" y="1489348"/>
            <a:ext cx="8197139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10 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For to this end we toil and strive, because we have our hope set on the living God, who is the Saviour of all people, especially of those who believe.</a:t>
            </a:r>
            <a:r>
              <a:rPr lang="en-AU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-3499" y="2406830"/>
            <a:ext cx="9137003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hope we have in the Living God, we toil and strive to be trained in Godliness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Godliness is a priority for Disciples of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Humbling.  Less of self and more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a Pastor to “Command and teach”.    Many don’t want to be taught, but affirmed.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demonstrating Godliness (in speech, in conduct, in love, in faith, in purity)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5CBDF-7EDC-D9EC-80AC-3B5CE4D4A56E}"/>
              </a:ext>
            </a:extLst>
          </p:cNvPr>
          <p:cNvSpPr txBox="1"/>
          <p:nvPr/>
        </p:nvSpPr>
        <p:spPr>
          <a:xfrm>
            <a:off x="-24837" y="2118987"/>
            <a:ext cx="519944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in the church</a:t>
            </a:r>
          </a:p>
        </p:txBody>
      </p:sp>
    </p:spTree>
    <p:extLst>
      <p:ext uri="{BB962C8B-B14F-4D97-AF65-F5344CB8AC3E}">
        <p14:creationId xmlns:p14="http://schemas.microsoft.com/office/powerpoint/2010/main" val="88772080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5" grpId="0" animBg="1"/>
      <p:bldP spid="11" grpId="0" uiExpand="1" build="p"/>
      <p:bldP spid="1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beneficial in every way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467544" y="455817"/>
            <a:ext cx="8136904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against wrong doctrine.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self-delusion of sin convinces a person “If it seems right to me, it must be right”...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guards against this.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D7A951EA-ECD0-CA1F-30F1-CA3BED7C75E4}"/>
              </a:ext>
            </a:extLst>
          </p:cNvPr>
          <p:cNvSpPr txBox="1"/>
          <p:nvPr/>
        </p:nvSpPr>
        <p:spPr>
          <a:xfrm>
            <a:off x="-2219" y="3144318"/>
            <a:ext cx="9105762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13 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...devote yourself to the public reading of Scripture, to exhortation, to teaching.</a:t>
            </a:r>
            <a:r>
              <a:rPr lang="en-AU" dirty="0"/>
              <a:t> 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9119" y="1666990"/>
            <a:ext cx="9137003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hope we have in the Living God, we toil and strive to be trained in Godliness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Godliness is a priority for Disciples of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Humbling.  Less of self and more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a Pastor to “Command and teach”.    Many don’t want to be taught, but affirmed.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demonstrating Godliness (in speech, in conduct, in love, in faith, in purity)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5CBDF-7EDC-D9EC-80AC-3B5CE4D4A56E}"/>
              </a:ext>
            </a:extLst>
          </p:cNvPr>
          <p:cNvSpPr txBox="1"/>
          <p:nvPr/>
        </p:nvSpPr>
        <p:spPr>
          <a:xfrm>
            <a:off x="-2219" y="1379147"/>
            <a:ext cx="519944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in the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E0497-ACB5-DD96-C9E7-394E787C40DF}"/>
              </a:ext>
            </a:extLst>
          </p:cNvPr>
          <p:cNvSpPr txBox="1"/>
          <p:nvPr/>
        </p:nvSpPr>
        <p:spPr>
          <a:xfrm>
            <a:off x="11531" y="3517330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Devoted to Public reading of Scripture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E4368-F272-9ACD-C8F6-77EE60B3FB36}"/>
              </a:ext>
            </a:extLst>
          </p:cNvPr>
          <p:cNvSpPr txBox="1"/>
          <p:nvPr/>
        </p:nvSpPr>
        <p:spPr>
          <a:xfrm>
            <a:off x="19119" y="3998771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Devoted to Exhortation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4BBDB-A362-7B0A-5921-A67039C69825}"/>
              </a:ext>
            </a:extLst>
          </p:cNvPr>
          <p:cNvSpPr txBox="1"/>
          <p:nvPr/>
        </p:nvSpPr>
        <p:spPr>
          <a:xfrm>
            <a:off x="19119" y="4536000"/>
            <a:ext cx="2839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Devoted to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FF946-AC9A-4674-2273-26E2491371B3}"/>
              </a:ext>
            </a:extLst>
          </p:cNvPr>
          <p:cNvSpPr txBox="1"/>
          <p:nvPr/>
        </p:nvSpPr>
        <p:spPr>
          <a:xfrm>
            <a:off x="3995936" y="3531257"/>
            <a:ext cx="343548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is the source of truth.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EDD1-5031-C463-1799-53A96D854166}"/>
              </a:ext>
            </a:extLst>
          </p:cNvPr>
          <p:cNvSpPr txBox="1"/>
          <p:nvPr/>
        </p:nvSpPr>
        <p:spPr>
          <a:xfrm>
            <a:off x="345211" y="3765014"/>
            <a:ext cx="87872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His word as His word is.  (No cutting and pasting to fit my own thoughts)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783A8-DA26-4E9D-2553-91F20E3F10D1}"/>
              </a:ext>
            </a:extLst>
          </p:cNvPr>
          <p:cNvSpPr txBox="1"/>
          <p:nvPr/>
        </p:nvSpPr>
        <p:spPr>
          <a:xfrm>
            <a:off x="2565896" y="4019395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challenge issued, that demands a response.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D1E447-4E08-A2EC-0308-2A1374ED919D}"/>
              </a:ext>
            </a:extLst>
          </p:cNvPr>
          <p:cNvSpPr txBox="1"/>
          <p:nvPr/>
        </p:nvSpPr>
        <p:spPr>
          <a:xfrm>
            <a:off x="328236" y="4281619"/>
            <a:ext cx="82762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grow in Godliness, we will be regularly challenged to repent and change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819B5-02D5-D189-EAC5-6419F83438DE}"/>
              </a:ext>
            </a:extLst>
          </p:cNvPr>
          <p:cNvSpPr txBox="1"/>
          <p:nvPr/>
        </p:nvSpPr>
        <p:spPr>
          <a:xfrm>
            <a:off x="2346992" y="4556624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Immerse ourselves into God’s word &amp; into Godly teaching.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A8B092-12BE-3E8D-2AE8-B19E658B2016}"/>
              </a:ext>
            </a:extLst>
          </p:cNvPr>
          <p:cNvSpPr txBox="1"/>
          <p:nvPr/>
        </p:nvSpPr>
        <p:spPr>
          <a:xfrm>
            <a:off x="1600814" y="4905332"/>
            <a:ext cx="5899695" cy="36933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15 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Practice these things, immerse yourself in them...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208777562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/>
      <p:bldP spid="9" grpId="0"/>
      <p:bldP spid="10" grpId="0"/>
      <p:bldP spid="14" grpId="0"/>
      <p:bldP spid="15" grpId="0"/>
      <p:bldP spid="16" grpId="0"/>
      <p:bldP spid="17" grpId="0"/>
      <p:bldP spid="19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beneficial in every way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467544" y="455817"/>
            <a:ext cx="8136904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against wrong doctrine.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self-delusion of sin convinces a person “If it seems right to me, it must be right”...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guards against this.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9119" y="1666990"/>
            <a:ext cx="9137003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hope we have in the Living God, we toil and strive to be trained in Godliness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Godliness is a priority for Disciples of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Humbling.  Less of self and more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a Pastor to “Command and teach”.    Many don’t want to be taught, but affirmed.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demonstrating Godliness (in speech, in conduct, in love, in faith, in purity)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5CBDF-7EDC-D9EC-80AC-3B5CE4D4A56E}"/>
              </a:ext>
            </a:extLst>
          </p:cNvPr>
          <p:cNvSpPr txBox="1"/>
          <p:nvPr/>
        </p:nvSpPr>
        <p:spPr>
          <a:xfrm>
            <a:off x="-2219" y="1379147"/>
            <a:ext cx="519944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in the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E0497-ACB5-DD96-C9E7-394E787C40DF}"/>
              </a:ext>
            </a:extLst>
          </p:cNvPr>
          <p:cNvSpPr txBox="1"/>
          <p:nvPr/>
        </p:nvSpPr>
        <p:spPr>
          <a:xfrm>
            <a:off x="22882" y="3062829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Devoted to Public reading of Scripture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E4368-F272-9ACD-C8F6-77EE60B3FB36}"/>
              </a:ext>
            </a:extLst>
          </p:cNvPr>
          <p:cNvSpPr txBox="1"/>
          <p:nvPr/>
        </p:nvSpPr>
        <p:spPr>
          <a:xfrm>
            <a:off x="30470" y="3544270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Devoted to Exhortation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4BBDB-A362-7B0A-5921-A67039C69825}"/>
              </a:ext>
            </a:extLst>
          </p:cNvPr>
          <p:cNvSpPr txBox="1"/>
          <p:nvPr/>
        </p:nvSpPr>
        <p:spPr>
          <a:xfrm>
            <a:off x="30470" y="4081499"/>
            <a:ext cx="2839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Devoted to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FF946-AC9A-4674-2273-26E2491371B3}"/>
              </a:ext>
            </a:extLst>
          </p:cNvPr>
          <p:cNvSpPr txBox="1"/>
          <p:nvPr/>
        </p:nvSpPr>
        <p:spPr>
          <a:xfrm>
            <a:off x="4007287" y="3076756"/>
            <a:ext cx="343548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is the source of truth.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EDD1-5031-C463-1799-53A96D854166}"/>
              </a:ext>
            </a:extLst>
          </p:cNvPr>
          <p:cNvSpPr txBox="1"/>
          <p:nvPr/>
        </p:nvSpPr>
        <p:spPr>
          <a:xfrm>
            <a:off x="356562" y="3310513"/>
            <a:ext cx="87872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His word as His word is.  (No cutting and pasting to fit my own thoughts)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783A8-DA26-4E9D-2553-91F20E3F10D1}"/>
              </a:ext>
            </a:extLst>
          </p:cNvPr>
          <p:cNvSpPr txBox="1"/>
          <p:nvPr/>
        </p:nvSpPr>
        <p:spPr>
          <a:xfrm>
            <a:off x="2577247" y="3564894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challenge issued, that demands a response.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D1E447-4E08-A2EC-0308-2A1374ED919D}"/>
              </a:ext>
            </a:extLst>
          </p:cNvPr>
          <p:cNvSpPr txBox="1"/>
          <p:nvPr/>
        </p:nvSpPr>
        <p:spPr>
          <a:xfrm>
            <a:off x="339587" y="3827118"/>
            <a:ext cx="82762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grow in Godliness, we will be regularly challenged to repent and change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819B5-02D5-D189-EAC5-6419F83438DE}"/>
              </a:ext>
            </a:extLst>
          </p:cNvPr>
          <p:cNvSpPr txBox="1"/>
          <p:nvPr/>
        </p:nvSpPr>
        <p:spPr>
          <a:xfrm>
            <a:off x="2358343" y="4102123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Immerse ourselves into God’s word &amp; into Godly teaching.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25A8B092-12BE-3E8D-2AE8-B19E658B2016}"/>
              </a:ext>
            </a:extLst>
          </p:cNvPr>
          <p:cNvSpPr txBox="1"/>
          <p:nvPr/>
        </p:nvSpPr>
        <p:spPr>
          <a:xfrm>
            <a:off x="1094929" y="4429999"/>
            <a:ext cx="7310523" cy="646331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AU" b="1" baseline="30000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16 </a:t>
            </a:r>
            <a:r>
              <a:rPr lang="en-AU" dirty="0">
                <a:latin typeface="Comic Sans MS" panose="030F0902030302020204" pitchFamily="66" charset="0"/>
                <a:ea typeface="Times New Roman" panose="02020603050405020304" pitchFamily="18" charset="0"/>
                <a:cs typeface="Times New Roman" panose="02020603050405020304" pitchFamily="18" charset="0"/>
              </a:rPr>
              <a:t>Keep a close watch on yourself and on the teaching.  Persist in this, for by so doing you will save both yourself and your hearers.</a:t>
            </a:r>
            <a:r>
              <a:rPr lang="en-AU" dirty="0"/>
              <a:t>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45C5C3-2EC8-B2B7-23D3-5CA076045A0B}"/>
              </a:ext>
            </a:extLst>
          </p:cNvPr>
          <p:cNvSpPr txBox="1"/>
          <p:nvPr/>
        </p:nvSpPr>
        <p:spPr>
          <a:xfrm>
            <a:off x="9844" y="5037150"/>
            <a:ext cx="7154444" cy="646331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Doctrine can “Shipwreck” one’s faith.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vigilant in how you live;  What you pay attention to;  The teaching you listen to or give.</a:t>
            </a:r>
          </a:p>
        </p:txBody>
      </p:sp>
    </p:spTree>
    <p:extLst>
      <p:ext uri="{BB962C8B-B14F-4D97-AF65-F5344CB8AC3E}">
        <p14:creationId xmlns:p14="http://schemas.microsoft.com/office/powerpoint/2010/main" val="335425056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TextBox 12">
            <a:extLst>
              <a:ext uri="{FF2B5EF4-FFF2-40B4-BE49-F238E27FC236}">
                <a16:creationId xmlns:a16="http://schemas.microsoft.com/office/drawing/2014/main" id="{38C70A22-DAE3-404D-A87E-B3B162843374}"/>
              </a:ext>
            </a:extLst>
          </p:cNvPr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 algn="ctr"/>
            <a:r>
              <a:rPr lang="en-AU" sz="2400" b="1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</a:t>
            </a:r>
            <a:r>
              <a:rPr lang="en-AU" sz="24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– beneficial in every way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B31F7FC1-85C2-3E43-831F-1CF1D3B270C9}"/>
              </a:ext>
            </a:extLst>
          </p:cNvPr>
          <p:cNvSpPr txBox="1"/>
          <p:nvPr/>
        </p:nvSpPr>
        <p:spPr>
          <a:xfrm>
            <a:off x="467544" y="455817"/>
            <a:ext cx="8136904" cy="923330"/>
          </a:xfrm>
          <a:prstGeom prst="rect">
            <a:avLst/>
          </a:prstGeom>
          <a:noFill/>
          <a:ln w="19050">
            <a:solidFill>
              <a:schemeClr val="bg1"/>
            </a:solidFill>
          </a:ln>
        </p:spPr>
        <p:txBody>
          <a:bodyPr wrap="square" numCol="1" rtlCol="0">
            <a:spAutoFit/>
          </a:bodyPr>
          <a:lstStyle/>
          <a:p>
            <a:pPr algn="ctr"/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Guarding against wrong doctrine.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self-delusion of sin convinces a person “If it seems right to me, it must be right”...</a:t>
            </a:r>
          </a:p>
          <a:p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guards against this.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0ED184BA-8FA6-ACA5-39D7-B6ADFAF0DB74}"/>
              </a:ext>
            </a:extLst>
          </p:cNvPr>
          <p:cNvSpPr txBox="1"/>
          <p:nvPr/>
        </p:nvSpPr>
        <p:spPr>
          <a:xfrm>
            <a:off x="19119" y="1666990"/>
            <a:ext cx="9137003" cy="1477328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Because of the hope we have in the Living God, we toil and strive to be trained in Godliness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Growing in Godliness is a priority for Disciples of Jesus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Humbling.  Less of self and more of Jesus.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role of a Pastor to “Command and teach”.    Many don’t want to be taught, but affirmed.</a:t>
            </a:r>
          </a:p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importance of demonstrating Godliness (in speech, in conduct, in love, in faith, in purity)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B385CBDF-7EDC-D9EC-80AC-3B5CE4D4A56E}"/>
              </a:ext>
            </a:extLst>
          </p:cNvPr>
          <p:cNvSpPr txBox="1"/>
          <p:nvPr/>
        </p:nvSpPr>
        <p:spPr>
          <a:xfrm>
            <a:off x="-2219" y="1379147"/>
            <a:ext cx="5199447" cy="400110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sz="200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Training in Godliness in the church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E89E0497-ACB5-DD96-C9E7-394E787C40DF}"/>
              </a:ext>
            </a:extLst>
          </p:cNvPr>
          <p:cNvSpPr txBox="1"/>
          <p:nvPr/>
        </p:nvSpPr>
        <p:spPr>
          <a:xfrm>
            <a:off x="22882" y="3062829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 Devoted to Public reading of Scripture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895E4368-F272-9ACD-C8F6-77EE60B3FB36}"/>
              </a:ext>
            </a:extLst>
          </p:cNvPr>
          <p:cNvSpPr txBox="1"/>
          <p:nvPr/>
        </p:nvSpPr>
        <p:spPr>
          <a:xfrm>
            <a:off x="30470" y="3544270"/>
            <a:ext cx="5199447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 Devoted to Exhortation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C214BBDB-A362-7B0A-5921-A67039C69825}"/>
              </a:ext>
            </a:extLst>
          </p:cNvPr>
          <p:cNvSpPr txBox="1"/>
          <p:nvPr/>
        </p:nvSpPr>
        <p:spPr>
          <a:xfrm>
            <a:off x="30470" y="4081499"/>
            <a:ext cx="2839152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 Devoted to Teaching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7ACFF946-AC9A-4674-2273-26E2491371B3}"/>
              </a:ext>
            </a:extLst>
          </p:cNvPr>
          <p:cNvSpPr txBox="1"/>
          <p:nvPr/>
        </p:nvSpPr>
        <p:spPr>
          <a:xfrm>
            <a:off x="4007287" y="3076756"/>
            <a:ext cx="3435481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God’s word is the source of truth.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8FD8EDD1-5031-C463-1799-53A96D854166}"/>
              </a:ext>
            </a:extLst>
          </p:cNvPr>
          <p:cNvSpPr txBox="1"/>
          <p:nvPr/>
        </p:nvSpPr>
        <p:spPr>
          <a:xfrm>
            <a:off x="356562" y="3310513"/>
            <a:ext cx="8787258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Study His word as His word is.  (No cutting and pasting to fit my own thoughts)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8B0783A8-DA26-4E9D-2553-91F20E3F10D1}"/>
              </a:ext>
            </a:extLst>
          </p:cNvPr>
          <p:cNvSpPr txBox="1"/>
          <p:nvPr/>
        </p:nvSpPr>
        <p:spPr>
          <a:xfrm>
            <a:off x="2577247" y="3564894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 challenge issued, that demands a response.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A3D1E447-4E08-A2EC-0308-2A1374ED919D}"/>
              </a:ext>
            </a:extLst>
          </p:cNvPr>
          <p:cNvSpPr txBox="1"/>
          <p:nvPr/>
        </p:nvSpPr>
        <p:spPr>
          <a:xfrm>
            <a:off x="339587" y="3827118"/>
            <a:ext cx="8276212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To grow in Godliness, we will be regularly challenged to repent and change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E53819B5-02D5-D189-EAC5-6419F83438DE}"/>
              </a:ext>
            </a:extLst>
          </p:cNvPr>
          <p:cNvSpPr txBox="1"/>
          <p:nvPr/>
        </p:nvSpPr>
        <p:spPr>
          <a:xfrm>
            <a:off x="2358343" y="4102123"/>
            <a:ext cx="6566573" cy="369332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Immerse ourselves into God’s word &amp; into Godly teaching.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1245C5C3-2EC8-B2B7-23D3-5CA076045A0B}"/>
              </a:ext>
            </a:extLst>
          </p:cNvPr>
          <p:cNvSpPr txBox="1"/>
          <p:nvPr/>
        </p:nvSpPr>
        <p:spPr>
          <a:xfrm>
            <a:off x="1010398" y="4471455"/>
            <a:ext cx="7154444" cy="646331"/>
          </a:xfrm>
          <a:prstGeom prst="rect">
            <a:avLst/>
          </a:prstGeom>
          <a:noFill/>
          <a:ln w="19050">
            <a:solidFill>
              <a:srgbClr val="FFFF00"/>
            </a:solidFill>
          </a:ln>
        </p:spPr>
        <p:txBody>
          <a:bodyPr wrap="square" rtlCol="0">
            <a:spAutoFit/>
          </a:bodyPr>
          <a:lstStyle/>
          <a:p>
            <a:pPr marL="317500" indent="-317500"/>
            <a:r>
              <a:rPr lang="en-AU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Bad Doctrine can “Shipwreck” one’s faith.  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Be vigilant in how you live;  What you pay attention to;  The teaching you listen to or give.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510BB624-6743-C1C6-6D7C-DDF1A0C3AB39}"/>
              </a:ext>
            </a:extLst>
          </p:cNvPr>
          <p:cNvSpPr txBox="1"/>
          <p:nvPr/>
        </p:nvSpPr>
        <p:spPr>
          <a:xfrm>
            <a:off x="30470" y="5113557"/>
            <a:ext cx="9136791" cy="646331"/>
          </a:xfrm>
          <a:prstGeom prst="rect">
            <a:avLst/>
          </a:prstGeom>
          <a:noFill/>
          <a:ln>
            <a:noFill/>
          </a:ln>
        </p:spPr>
        <p:txBody>
          <a:bodyPr wrap="square" numCol="1" rtlCol="0">
            <a:spAutoFit/>
          </a:bodyPr>
          <a:lstStyle/>
          <a:p>
            <a:pPr marL="182563" indent="-182563">
              <a:buFont typeface="Arial" panose="020B0604020202020204" pitchFamily="34" charset="0"/>
              <a:buChar char="•"/>
            </a:pP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The Christian Life is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Hands-on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Active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;  </a:t>
            </a:r>
            <a:r>
              <a:rPr lang="en-AU" u="sng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Determined</a:t>
            </a: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 </a:t>
            </a:r>
            <a:b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A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(to ‘float along’ leads to shipwreck faith)</a:t>
            </a:r>
          </a:p>
        </p:txBody>
      </p:sp>
    </p:spTree>
    <p:extLst>
      <p:ext uri="{BB962C8B-B14F-4D97-AF65-F5344CB8AC3E}">
        <p14:creationId xmlns:p14="http://schemas.microsoft.com/office/powerpoint/2010/main" val="316407885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148041</TotalTime>
  <Words>1303</Words>
  <Application>Microsoft Macintosh PowerPoint</Application>
  <PresentationFormat>On-screen Show (16:10)</PresentationFormat>
  <Paragraphs>88</Paragraphs>
  <Slides>8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Comic Sans MS</vt:lpstr>
      <vt:lpstr>Times New Roman</vt:lpstr>
      <vt:lpstr>Default Design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UC Queensland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 Brumpton</dc:creator>
  <cp:lastModifiedBy>Michael Brumpton</cp:lastModifiedBy>
  <cp:revision>2396</cp:revision>
  <cp:lastPrinted>2022-06-01T07:37:26Z</cp:lastPrinted>
  <dcterms:created xsi:type="dcterms:W3CDTF">2016-11-04T06:28:01Z</dcterms:created>
  <dcterms:modified xsi:type="dcterms:W3CDTF">2022-06-09T23:03:00Z</dcterms:modified>
</cp:coreProperties>
</file>